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</p:sldIdLst>
  <p:sldSz cx="18288000" cy="10287000"/>
  <p:notesSz cx="6858000" cy="9144000"/>
  <p:embeddedFontLst>
    <p:embeddedFont>
      <p:font typeface="Zen Maru Gothic" panose="020B0604020202020204" charset="-128"/>
      <p:regular r:id="rId17"/>
    </p:embeddedFont>
    <p:embeddedFont>
      <p:font typeface="Zen Maru Gothic Bold" panose="020B0604020202020204" charset="-128"/>
      <p:regular r:id="rId18"/>
    </p:embeddedFont>
    <p:embeddedFont>
      <p:font typeface="Arial Bold"/>
      <p:regular r:id="rId19"/>
    </p:embeddedFont>
    <p:embeddedFont>
      <p:font typeface="Cascadia Code" panose="020B0609020000020004" pitchFamily="49" charset="0"/>
      <p:regular r:id="rId20"/>
      <p:bold r:id="rId21"/>
      <p:italic r:id="rId22"/>
      <p:boldItalic r:id="rId23"/>
    </p:embeddedFont>
    <p:embeddedFont>
      <p:font typeface="Hind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57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Archit-Jain-Github/AICTE-Edunet-IBM-Internship" TargetMode="External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669801" y="4628646"/>
            <a:ext cx="16948398" cy="5007224"/>
            <a:chOff x="0" y="0"/>
            <a:chExt cx="22597864" cy="66762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597872" cy="6676263"/>
            </a:xfrm>
            <a:custGeom>
              <a:avLst/>
              <a:gdLst/>
              <a:ahLst/>
              <a:cxnLst/>
              <a:rect l="l" t="t" r="r" b="b"/>
              <a:pathLst>
                <a:path w="22597872" h="6676263">
                  <a:moveTo>
                    <a:pt x="0" y="0"/>
                  </a:moveTo>
                  <a:lnTo>
                    <a:pt x="22597872" y="0"/>
                  </a:lnTo>
                  <a:lnTo>
                    <a:pt x="22597872" y="6676263"/>
                  </a:lnTo>
                  <a:lnTo>
                    <a:pt x="0" y="6676263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2194385" y="2214121"/>
            <a:ext cx="13533120" cy="8025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 dirty="0"/>
              <a:t>College Admission Agent ( RAG Based )</a:t>
            </a:r>
            <a:endParaRPr lang="en-US" sz="5400" dirty="0">
              <a:solidFill>
                <a:srgbClr val="1CADE4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-403233" y="1501952"/>
            <a:ext cx="18907092" cy="697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dirty="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 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360611" y="8277225"/>
            <a:ext cx="2898689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Presented By:</a:t>
            </a: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1482AC"/>
                </a:solidFill>
                <a:latin typeface="Arial Bold"/>
                <a:ea typeface="Arial Bold"/>
                <a:cs typeface="Arial Bold"/>
                <a:sym typeface="Arial Bold"/>
              </a:rPr>
              <a:t>Mrinmoy Patra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97757" y="2197687"/>
            <a:ext cx="16361543" cy="16661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162" lvl="1" indent="-230581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Personalized Assistance: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Implement machine learning algorithms to offer personalized recommendations and adaptive guidance. </a:t>
            </a:r>
          </a:p>
          <a:p>
            <a:pPr marL="461162" lvl="1" indent="-230581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Multilingual Support: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Integrate language translation capabilities to cater to diverse applicant demographics. </a:t>
            </a:r>
          </a:p>
          <a:p>
            <a:pPr marL="461486" lvl="1" indent="-230743" algn="l">
              <a:lnSpc>
                <a:spcPts val="3366"/>
              </a:lnSpc>
              <a:buFont typeface="Arial"/>
              <a:buChar char="•"/>
            </a:pPr>
            <a:r>
              <a:rPr lang="en-US" sz="2550" spc="-20">
                <a:solidFill>
                  <a:srgbClr val="00000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Enhanced Features: </a:t>
            </a:r>
            <a:r>
              <a:rPr lang="en-US" sz="2550" spc="-20">
                <a:solidFill>
                  <a:srgbClr val="00000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Incorporate virtual campus tours, interactive FAQs, and real-time application status updates.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94945" y="1322233"/>
            <a:ext cx="16361544" cy="694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2"/>
              </a:lnSpc>
            </a:pPr>
            <a:r>
              <a:rPr lang="en-US" sz="495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Future scope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References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2157635"/>
            <a:ext cx="16361543" cy="583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1510" lvl="1" indent="-325755">
              <a:lnSpc>
                <a:spcPts val="4752"/>
              </a:lnSpc>
              <a:buFont typeface="Arial"/>
              <a:buChar char="•"/>
            </a:pPr>
            <a:r>
              <a:rPr lang="en-US" sz="3600" spc="-29" dirty="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IBM Guided Learning Experience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8" y="1003704"/>
            <a:ext cx="16361544" cy="79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00B0F0"/>
                </a:solidFill>
                <a:latin typeface="Arial Bold"/>
                <a:ea typeface="Arial Bold"/>
                <a:cs typeface="Arial Bold"/>
                <a:sym typeface="Arial Bold"/>
              </a:rPr>
              <a:t>course certificate 1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D8D127-9F06-E109-0A86-2586995F5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070" y="1804483"/>
            <a:ext cx="10218330" cy="785085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8" y="1003704"/>
            <a:ext cx="16361544" cy="79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00B0F0"/>
                </a:solidFill>
                <a:latin typeface="Arial Bold"/>
                <a:ea typeface="Arial Bold"/>
                <a:cs typeface="Arial Bold"/>
                <a:sym typeface="Arial Bold"/>
              </a:rPr>
              <a:t>course certificate 2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00A9466-A29F-A5EA-5432-BAF2922A9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270" y="1802875"/>
            <a:ext cx="10065930" cy="752947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8" y="983808"/>
            <a:ext cx="16361544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00B0F0"/>
                </a:solidFill>
                <a:latin typeface="Arial Bold"/>
                <a:ea typeface="Arial Bold"/>
                <a:cs typeface="Arial Bold"/>
                <a:sym typeface="Arial Bold"/>
              </a:rPr>
              <a:t>course certificate 3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550F0A6-BC73-6757-37A5-EFA42C9B2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382" y="2250269"/>
            <a:ext cx="11277600" cy="694793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286001" y="4109322"/>
            <a:ext cx="13765236" cy="1982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2060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44975" y="1201956"/>
            <a:ext cx="15590520" cy="72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002060"/>
                </a:solidFill>
                <a:latin typeface="Arial Bold"/>
                <a:ea typeface="Arial Bold"/>
                <a:cs typeface="Arial Bold"/>
                <a:sym typeface="Arial Bold"/>
              </a:rPr>
              <a:t>OUTLINE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97703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Proposed System/Solution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System Development Approach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Conclusion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Future Scope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References</a:t>
            </a:r>
          </a:p>
          <a:p>
            <a:pPr marL="542925" lvl="1" indent="-271462" algn="l">
              <a:lnSpc>
                <a:spcPts val="3960"/>
              </a:lnSpc>
            </a:pPr>
            <a:endParaRPr lang="en-US" sz="3000">
              <a:solidFill>
                <a:srgbClr val="404040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977037"/>
            <a:ext cx="16345650" cy="2526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Challenges in streamlining the college admission process for prospective students.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Need for a user-friendly and efficient system to provide accurate information and guidance.</a:t>
            </a:r>
          </a:p>
          <a:p>
            <a:pPr marL="542925" lvl="1" indent="-271462" algn="l">
              <a:lnSpc>
                <a:spcPts val="3960"/>
              </a:lnSpc>
            </a:pPr>
            <a:endParaRPr lang="en-US" sz="3000">
              <a:solidFill>
                <a:srgbClr val="000000"/>
              </a:solidFill>
              <a:latin typeface="Arial Bold"/>
              <a:ea typeface="Arial Bold"/>
              <a:cs typeface="Arial Bold"/>
              <a:sym typeface="Arial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Proposed Solution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3228" y="2050608"/>
            <a:ext cx="15838944" cy="4180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 dirty="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User Interaction</a:t>
            </a:r>
            <a:r>
              <a:rPr lang="en-US" sz="2550" spc="-20" dirty="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Engages users in natural language conversations, guiding them through the admission process.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 dirty="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Information Collection</a:t>
            </a:r>
            <a:r>
              <a:rPr lang="en-US" sz="2550" spc="-20" dirty="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Securely gathers essential user data such as name, contact details, exam scores, and course preferences.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 dirty="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Query Handling: </a:t>
            </a:r>
            <a:r>
              <a:rPr lang="en-US" sz="2550" spc="-20" dirty="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Responds promptly and accurately to inquiries about course details, admission criteria, application status, and general college information.</a:t>
            </a:r>
          </a:p>
          <a:p>
            <a:pPr marL="461162" lvl="1" indent="-230581" algn="l">
              <a:lnSpc>
                <a:spcPts val="3366"/>
              </a:lnSpc>
              <a:buAutoNum type="arabicPeriod"/>
            </a:pPr>
            <a:r>
              <a:rPr lang="en-US" sz="2550" spc="-20" dirty="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User Guidance: </a:t>
            </a:r>
            <a:r>
              <a:rPr lang="en-US" sz="2550" spc="-20" dirty="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Offers step-by-step assistance on completing applications, submission deadlines, and required documentation.</a:t>
            </a:r>
          </a:p>
          <a:p>
            <a:pPr marL="461486" lvl="1" indent="-230743" algn="l">
              <a:lnSpc>
                <a:spcPts val="3366"/>
              </a:lnSpc>
              <a:buAutoNum type="arabicPeriod"/>
            </a:pPr>
            <a:r>
              <a:rPr lang="en-US" sz="2550" spc="-20" dirty="0">
                <a:solidFill>
                  <a:srgbClr val="404040"/>
                </a:solidFill>
                <a:latin typeface="Zen Maru Gothic Bold"/>
                <a:ea typeface="Zen Maru Gothic Bold"/>
                <a:cs typeface="Zen Maru Gothic Bold"/>
                <a:sym typeface="Zen Maru Gothic Bold"/>
              </a:rPr>
              <a:t>Feedback Mechanism</a:t>
            </a:r>
            <a:r>
              <a:rPr lang="en-US" sz="2550" spc="-20" dirty="0">
                <a:solidFill>
                  <a:srgbClr val="404040"/>
                </a:solidFill>
                <a:latin typeface="Zen Maru Gothic"/>
                <a:ea typeface="Zen Maru Gothic"/>
                <a:cs typeface="Zen Maru Gothic"/>
                <a:sym typeface="Zen Maru Gothic"/>
              </a:rPr>
              <a:t>: Incorporates user feedback to continuously improve response accuracy and user satisfaction.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25278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System  Approach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1498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>
              <a:lnSpc>
                <a:spcPts val="3960"/>
              </a:lnSpc>
              <a:buFont typeface="Arial"/>
              <a:buChar char="•"/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Technology Used</a:t>
            </a:r>
            <a:r>
              <a:rPr lang="en-US" sz="32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: </a:t>
            </a:r>
            <a:r>
              <a:rPr lang="en-US" sz="3600" dirty="0"/>
              <a:t>Use of IBM cloud lite services /IBM Granite is mandatory</a:t>
            </a:r>
            <a:r>
              <a:rPr lang="en-US" sz="3200" dirty="0"/>
              <a:t>.</a:t>
            </a:r>
            <a:endParaRPr lang="en-US" sz="3000" dirty="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 dirty="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System Requirements: </a:t>
            </a:r>
            <a:r>
              <a:rPr lang="en-US" sz="3000" dirty="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Compatible with modern web browsers and mobile devices.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Developed a college admission chatbot aimed at simplifying and enhancing the application process for prospective students.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Facilitates intuitive and efficient interaction through natural language processing capabilities.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Ensures secure and confidential handling of user data throughout the application journey.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Enhances user experience by providing timely and accurate information tailored to individual queries.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Feedback mechanism enables ongoing refinement of chatbot responses based on user interactions.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69800" y="2309002"/>
            <a:ext cx="5295855" cy="6788317"/>
          </a:xfrm>
          <a:custGeom>
            <a:avLst/>
            <a:gdLst/>
            <a:ahLst/>
            <a:cxnLst/>
            <a:rect l="l" t="t" r="r" b="b"/>
            <a:pathLst>
              <a:path w="2484076" h="4108032">
                <a:moveTo>
                  <a:pt x="0" y="0"/>
                </a:moveTo>
                <a:lnTo>
                  <a:pt x="2484076" y="0"/>
                </a:lnTo>
                <a:lnTo>
                  <a:pt x="2484076" y="4108032"/>
                </a:lnTo>
                <a:lnTo>
                  <a:pt x="0" y="41080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6362744" y="2309002"/>
            <a:ext cx="5295855" cy="6788317"/>
          </a:xfrm>
          <a:custGeom>
            <a:avLst/>
            <a:gdLst/>
            <a:ahLst/>
            <a:cxnLst/>
            <a:rect l="l" t="t" r="r" b="b"/>
            <a:pathLst>
              <a:path w="3290340" h="4100911">
                <a:moveTo>
                  <a:pt x="0" y="0"/>
                </a:moveTo>
                <a:lnTo>
                  <a:pt x="3290340" y="0"/>
                </a:lnTo>
                <a:lnTo>
                  <a:pt x="3290340" y="4100911"/>
                </a:lnTo>
                <a:lnTo>
                  <a:pt x="0" y="41009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1917725" y="2309002"/>
            <a:ext cx="5700474" cy="6788317"/>
          </a:xfrm>
          <a:custGeom>
            <a:avLst/>
            <a:gdLst/>
            <a:ahLst/>
            <a:cxnLst/>
            <a:rect l="l" t="t" r="r" b="b"/>
            <a:pathLst>
              <a:path w="2569477" h="4100911">
                <a:moveTo>
                  <a:pt x="0" y="0"/>
                </a:moveTo>
                <a:lnTo>
                  <a:pt x="2569477" y="0"/>
                </a:lnTo>
                <a:lnTo>
                  <a:pt x="2569477" y="4100911"/>
                </a:lnTo>
                <a:lnTo>
                  <a:pt x="0" y="41009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Result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028700" y="2136333"/>
            <a:ext cx="5334045" cy="5387924"/>
          </a:xfrm>
          <a:custGeom>
            <a:avLst/>
            <a:gdLst/>
            <a:ahLst/>
            <a:cxnLst/>
            <a:rect l="l" t="t" r="r" b="b"/>
            <a:pathLst>
              <a:path w="5334045" h="5387924">
                <a:moveTo>
                  <a:pt x="0" y="0"/>
                </a:moveTo>
                <a:lnTo>
                  <a:pt x="5334045" y="0"/>
                </a:lnTo>
                <a:lnTo>
                  <a:pt x="5334045" y="5387924"/>
                </a:lnTo>
                <a:lnTo>
                  <a:pt x="0" y="53879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63228" y="1164783"/>
            <a:ext cx="16361544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 spc="-46">
                <a:solidFill>
                  <a:srgbClr val="404040"/>
                </a:solidFill>
                <a:latin typeface="Hind Bold"/>
                <a:ea typeface="Hind Bold"/>
                <a:cs typeface="Hind Bold"/>
                <a:sym typeface="Hind Bold"/>
              </a:rPr>
              <a:t>Project Link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3228" y="7793355"/>
            <a:ext cx="11328127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 u="sng" dirty="0">
                <a:solidFill>
                  <a:srgbClr val="404040"/>
                </a:solidFill>
                <a:latin typeface="Cascadia Code"/>
                <a:ea typeface="Cascadia Code"/>
                <a:cs typeface="Cascadia Code"/>
                <a:sym typeface="Cascadia Code"/>
                <a:hlinkClick r:id="rId5" tooltip="https://github.com/Archit-Jain-Github/AICTE-Edunet-IBM-Internship"/>
              </a:rPr>
              <a:t>https://github.com/Mrinmoypatratint/AICTE-Edunet-IBM-Internship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9801" y="685800"/>
            <a:ext cx="5554980" cy="142496"/>
            <a:chOff x="0" y="0"/>
            <a:chExt cx="7406640" cy="1899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06640" cy="189992"/>
            </a:xfrm>
            <a:custGeom>
              <a:avLst/>
              <a:gdLst/>
              <a:ahLst/>
              <a:cxnLst/>
              <a:rect l="l" t="t" r="r" b="b"/>
              <a:pathLst>
                <a:path w="7406640" h="189992">
                  <a:moveTo>
                    <a:pt x="0" y="0"/>
                  </a:moveTo>
                  <a:lnTo>
                    <a:pt x="7406640" y="0"/>
                  </a:lnTo>
                  <a:lnTo>
                    <a:pt x="7406640" y="189992"/>
                  </a:lnTo>
                  <a:lnTo>
                    <a:pt x="0" y="189992"/>
                  </a:lnTo>
                  <a:close/>
                </a:path>
              </a:pathLst>
            </a:custGeom>
            <a:solidFill>
              <a:srgbClr val="46535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063220" y="680464"/>
            <a:ext cx="5554980" cy="147831"/>
            <a:chOff x="0" y="0"/>
            <a:chExt cx="7406640" cy="197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06640" cy="197104"/>
            </a:xfrm>
            <a:custGeom>
              <a:avLst/>
              <a:gdLst/>
              <a:ahLst/>
              <a:cxnLst/>
              <a:rect l="l" t="t" r="r" b="b"/>
              <a:pathLst>
                <a:path w="7406640" h="197104">
                  <a:moveTo>
                    <a:pt x="0" y="0"/>
                  </a:moveTo>
                  <a:lnTo>
                    <a:pt x="7406640" y="0"/>
                  </a:lnTo>
                  <a:lnTo>
                    <a:pt x="7406640" y="197104"/>
                  </a:lnTo>
                  <a:lnTo>
                    <a:pt x="0" y="197104"/>
                  </a:lnTo>
                  <a:close/>
                </a:path>
              </a:pathLst>
            </a:custGeom>
            <a:solidFill>
              <a:srgbClr val="969FA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6362745" y="685800"/>
            <a:ext cx="5554980" cy="137160"/>
            <a:chOff x="0" y="0"/>
            <a:chExt cx="7406640" cy="1828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406640" cy="182880"/>
            </a:xfrm>
            <a:custGeom>
              <a:avLst/>
              <a:gdLst/>
              <a:ahLst/>
              <a:cxnLst/>
              <a:rect l="l" t="t" r="r" b="b"/>
              <a:pathLst>
                <a:path w="7406640" h="182880">
                  <a:moveTo>
                    <a:pt x="0" y="0"/>
                  </a:moveTo>
                  <a:lnTo>
                    <a:pt x="7406640" y="0"/>
                  </a:lnTo>
                  <a:lnTo>
                    <a:pt x="7406640" y="182880"/>
                  </a:lnTo>
                  <a:lnTo>
                    <a:pt x="0" y="182880"/>
                  </a:lnTo>
                  <a:close/>
                </a:path>
              </a:pathLst>
            </a:custGeom>
            <a:solidFill>
              <a:srgbClr val="1CADE4"/>
            </a:solidFill>
          </p:spPr>
        </p:sp>
      </p:grpSp>
      <p:sp>
        <p:nvSpPr>
          <p:cNvPr id="8" name="Freeform 8" descr="Logo  Description automatically generated"/>
          <p:cNvSpPr/>
          <p:nvPr/>
        </p:nvSpPr>
        <p:spPr>
          <a:xfrm>
            <a:off x="15727505" y="9656865"/>
            <a:ext cx="1688707" cy="547689"/>
          </a:xfrm>
          <a:custGeom>
            <a:avLst/>
            <a:gdLst/>
            <a:ahLst/>
            <a:cxnLst/>
            <a:rect l="l" t="t" r="r" b="b"/>
            <a:pathLst>
              <a:path w="1688707" h="547689">
                <a:moveTo>
                  <a:pt x="0" y="0"/>
                </a:moveTo>
                <a:lnTo>
                  <a:pt x="1688707" y="0"/>
                </a:lnTo>
                <a:lnTo>
                  <a:pt x="1688707" y="547689"/>
                </a:lnTo>
                <a:lnTo>
                  <a:pt x="0" y="547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1" b="-141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63228" y="984654"/>
            <a:ext cx="16361544" cy="818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8"/>
              </a:lnSpc>
            </a:pPr>
            <a:r>
              <a:rPr lang="en-US" sz="5940">
                <a:solidFill>
                  <a:srgbClr val="1CADE4"/>
                </a:solidFill>
                <a:latin typeface="Arial Bold"/>
                <a:ea typeface="Arial Bold"/>
                <a:cs typeface="Arial Bold"/>
                <a:sym typeface="Arial Bold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550" y="1867407"/>
            <a:ext cx="16345650" cy="450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60"/>
              </a:lnSpc>
            </a:pPr>
            <a:r>
              <a:rPr lang="en-US" sz="3000">
                <a:solidFill>
                  <a:srgbClr val="404040"/>
                </a:solidFill>
                <a:latin typeface="Arial Bold"/>
                <a:ea typeface="Arial Bold"/>
                <a:cs typeface="Arial Bold"/>
                <a:sym typeface="Arial Bold"/>
              </a:rPr>
              <a:t>  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The college admission chatbot represents a significant advancement in improving accessibility and user experience in the admission process.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By leveraging AI-powered natural language processing, it effectively addresses the informational needs of prospective students.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Offers a scalable solution to accommodate future enhancements and adapt to evolving user requirements. </a:t>
            </a:r>
          </a:p>
          <a:p>
            <a:pPr marL="542925" lvl="1" indent="-271462" algn="l">
              <a:lnSpc>
                <a:spcPts val="3960"/>
              </a:lnSpc>
              <a:buFont typeface="Arial"/>
              <a:buChar char="•"/>
            </a:pPr>
            <a:r>
              <a:rPr lang="en-US" sz="30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Contributes to a streamlined and efficient admission process that benefits both applicants and the institution.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400</Words>
  <Application>Microsoft Office PowerPoint</Application>
  <PresentationFormat>Custom</PresentationFormat>
  <Paragraphs>53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Zen Maru Gothic</vt:lpstr>
      <vt:lpstr>Arial</vt:lpstr>
      <vt:lpstr>Arial Bold</vt:lpstr>
      <vt:lpstr>Calibri</vt:lpstr>
      <vt:lpstr>Hind Bold</vt:lpstr>
      <vt:lpstr>Zen Maru Gothic Bold</vt:lpstr>
      <vt:lpstr>Cascadia Code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template _SB4C_AICTE 1.pptx</dc:title>
  <cp:lastModifiedBy>MRINMOY PATRA</cp:lastModifiedBy>
  <cp:revision>2</cp:revision>
  <dcterms:created xsi:type="dcterms:W3CDTF">2006-08-16T00:00:00Z</dcterms:created>
  <dcterms:modified xsi:type="dcterms:W3CDTF">2025-08-04T15:54:59Z</dcterms:modified>
  <dc:identifier>DAGKQyrNGO4</dc:identifier>
</cp:coreProperties>
</file>

<file path=docProps/thumbnail.jpeg>
</file>